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307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1" r:id="rId29"/>
    <p:sldId id="302" r:id="rId30"/>
    <p:sldId id="303" r:id="rId31"/>
    <p:sldId id="304" r:id="rId32"/>
    <p:sldId id="305" r:id="rId33"/>
    <p:sldId id="30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4"/>
    <a:srgbClr val="CA2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078" autoAdjust="0"/>
  </p:normalViewPr>
  <p:slideViewPr>
    <p:cSldViewPr snapToGrid="0" snapToObjects="1">
      <p:cViewPr varScale="1">
        <p:scale>
          <a:sx n="42" d="100"/>
          <a:sy n="42" d="100"/>
        </p:scale>
        <p:origin x="-130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BAE91-212C-F34F-A74B-874A8C7A7F45}" type="datetimeFigureOut">
              <a:rPr lang="en-US" smtClean="0"/>
              <a:t>1/30/15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46EDC-1F5F-A24A-8FE9-6BAE40A63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2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did we like </a:t>
            </a:r>
            <a:r>
              <a:rPr lang="en-US" dirty="0" err="1" smtClean="0"/>
              <a:t>code.org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37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5844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02374E8-A44D-4D45-92D2-C19BA9EFBF9A}" type="slidenum">
              <a:rPr lang="en-GB" sz="1200"/>
              <a:pPr/>
              <a:t>10</a:t>
            </a:fld>
            <a:endParaRPr lang="en-GB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5</a:t>
            </a:r>
          </a:p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1024</a:t>
            </a:r>
          </a:p>
        </p:txBody>
      </p:sp>
      <p:sp>
        <p:nvSpPr>
          <p:cNvPr id="3789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789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789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0DF2D61-7E0D-D740-B9CD-6A691DE7D13E}" type="slidenum">
              <a:rPr lang="en-GB" sz="1200"/>
              <a:pPr/>
              <a:t>11</a:t>
            </a:fld>
            <a:endParaRPr lang="en-GB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138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1381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4265DE78-7F93-3342-A007-E4A6C5EC7432}" type="slidenum">
              <a:rPr lang="en-GB" sz="1200"/>
              <a:pPr/>
              <a:t>12</a:t>
            </a:fld>
            <a:endParaRPr lang="en-GB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2404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2405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FDBAE84-8445-A046-924A-3C0D7B9FF8D0}" type="slidenum">
              <a:rPr lang="en-GB" sz="1200"/>
              <a:pPr/>
              <a:t>14</a:t>
            </a:fld>
            <a:endParaRPr lang="en-GB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3428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3429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D0F82E4-33F4-A14C-83A7-9AF89679F340}" type="slidenum">
              <a:rPr lang="en-GB" sz="1200"/>
              <a:pPr/>
              <a:t>15</a:t>
            </a:fld>
            <a:endParaRPr lang="en-GB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445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445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D99427A-D9EA-7944-B48D-E6F01781594E}" type="slidenum">
              <a:rPr lang="en-GB" sz="1200"/>
              <a:pPr/>
              <a:t>16</a:t>
            </a:fld>
            <a:endParaRPr lang="en-GB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5476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5477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0F0A06A9-9113-2942-8883-570CF25F24A2}" type="slidenum">
              <a:rPr lang="en-GB" sz="1200"/>
              <a:pPr/>
              <a:t>17</a:t>
            </a:fld>
            <a:endParaRPr lang="en-GB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650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6501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136F9B3-CECF-4D44-9153-02C1DFEFCEAF}" type="slidenum">
              <a:rPr lang="en-GB" sz="1200"/>
              <a:pPr/>
              <a:t>18</a:t>
            </a:fld>
            <a:endParaRPr lang="en-GB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17764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17765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F1BE3A4-3EED-7E49-B115-A7BF61A3E587}" type="slidenum">
              <a:rPr lang="en-GB" sz="1200"/>
              <a:pPr/>
              <a:t>19</a:t>
            </a:fld>
            <a:endParaRPr lang="en-GB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9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</a:t>
            </a:r>
            <a:r>
              <a:rPr lang="en-US" baseline="0" dirty="0" smtClean="0"/>
              <a:t> in machine?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all the components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47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www.unix.org</a:t>
            </a:r>
            <a:r>
              <a:rPr lang="en-US" dirty="0" smtClean="0"/>
              <a:t>/</a:t>
            </a:r>
            <a:r>
              <a:rPr lang="en-US" dirty="0" err="1" smtClean="0"/>
              <a:t>what_is_unix</a:t>
            </a:r>
            <a:r>
              <a:rPr lang="en-US" dirty="0" smtClean="0"/>
              <a:t>/</a:t>
            </a:r>
            <a:r>
              <a:rPr lang="en-US" dirty="0" err="1" smtClean="0"/>
              <a:t>history_timeline.html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78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02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9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a few minutes, you will be among those that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92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98308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98309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08F66689-F4C4-8046-8FE1-6F76C02A61B1}" type="slidenum">
              <a:rPr lang="en-GB" sz="1200"/>
              <a:pPr/>
              <a:t>4</a:t>
            </a:fld>
            <a:endParaRPr lang="en-GB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9933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9933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9689E81-ADCB-EA41-A633-2FB2A1521EF0}" type="slidenum">
              <a:rPr lang="en-GB" sz="1200"/>
              <a:pPr/>
              <a:t>5</a:t>
            </a:fld>
            <a:endParaRPr lang="en-GB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Left = right to me</a:t>
            </a:r>
          </a:p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Both arms should be up</a:t>
            </a:r>
          </a:p>
        </p:txBody>
      </p:sp>
      <p:sp>
        <p:nvSpPr>
          <p:cNvPr id="2765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2765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625E499A-3FBA-B842-B6FD-9BE4C04C5336}" type="slidenum">
              <a:rPr lang="en-GB" sz="1200"/>
              <a:pPr/>
              <a:t>6</a:t>
            </a:fld>
            <a:endParaRPr lang="en-GB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  <a:cs typeface="ＭＳ Ｐゴシック" charset="0"/>
              </a:rPr>
              <a:t>Left = right to me</a:t>
            </a:r>
          </a:p>
          <a:p>
            <a:r>
              <a:rPr lang="en-US" dirty="0" smtClean="0">
                <a:latin typeface="Times" charset="0"/>
                <a:ea typeface="ＭＳ Ｐゴシック" charset="0"/>
                <a:cs typeface="ＭＳ Ｐゴシック" charset="0"/>
              </a:rPr>
              <a:t>Both arms should be up</a:t>
            </a:r>
          </a:p>
          <a:p>
            <a:r>
              <a:rPr lang="en-US" dirty="0" smtClean="0">
                <a:latin typeface="Times" charset="0"/>
                <a:ea typeface="ＭＳ Ｐゴシック" charset="0"/>
                <a:cs typeface="ＭＳ Ｐゴシック" charset="0"/>
              </a:rPr>
              <a:t>4 pieces (2 bits) of information</a:t>
            </a:r>
            <a:endParaRPr lang="en-US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2765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625E499A-3FBA-B842-B6FD-9BE4C04C5336}" type="slidenum">
              <a:rPr lang="en-GB" sz="1200"/>
              <a:pPr/>
              <a:t>7</a:t>
            </a:fld>
            <a:endParaRPr lang="en-GB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How many pieces of information (permutations) can you communicate with 1 hand (5 fingers)?</a:t>
            </a:r>
          </a:p>
        </p:txBody>
      </p:sp>
      <p:sp>
        <p:nvSpPr>
          <p:cNvPr id="31747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1748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1749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844DAF7-DC2B-F541-A7B7-2EC1B28136B7}" type="slidenum">
              <a:rPr lang="en-GB" sz="1200"/>
              <a:pPr/>
              <a:t>8</a:t>
            </a:fld>
            <a:endParaRPr lang="en-GB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5 bits = 32 permutations</a:t>
            </a:r>
          </a:p>
        </p:txBody>
      </p:sp>
      <p:sp>
        <p:nvSpPr>
          <p:cNvPr id="33795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3796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3797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49C9A8BC-CE57-AD42-9625-5B7504A7A5AE}" type="slidenum">
              <a:rPr lang="en-GB" sz="1200"/>
              <a:pPr/>
              <a:t>9</a:t>
            </a:fld>
            <a:endParaRPr lang="en-GB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2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2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0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2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7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0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7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6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0A52A-683A-E348-B00D-319C34B8C99A}" type="datetimeFigureOut">
              <a:rPr lang="en-US" smtClean="0"/>
              <a:t>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9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asciitabl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en.wikipedia.org/wiki/Morse-code" TargetMode="External"/><Relationship Id="rId5" Type="http://schemas.openxmlformats.org/officeDocument/2006/relationships/hyperlink" Target="http://en.wikipedia.org/wiki/SO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Hardware &amp; the UNIX Command Line Interface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98143"/>
            <a:ext cx="6400800" cy="1197503"/>
          </a:xfrm>
        </p:spPr>
        <p:txBody>
          <a:bodyPr>
            <a:normAutofit/>
          </a:bodyPr>
          <a:lstStyle/>
          <a:p>
            <a:r>
              <a:rPr lang="en-US" dirty="0" smtClean="0"/>
              <a:t>Dr. Emily Hill</a:t>
            </a:r>
          </a:p>
        </p:txBody>
      </p:sp>
    </p:spTree>
    <p:extLst>
      <p:ext uri="{BB962C8B-B14F-4D97-AF65-F5344CB8AC3E}">
        <p14:creationId xmlns:p14="http://schemas.microsoft.com/office/powerpoint/2010/main" val="350185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246"/>
            <a:ext cx="8229600" cy="1143000"/>
          </a:xfrm>
          <a:noFill/>
        </p:spPr>
        <p:txBody>
          <a:bodyPr lIns="92075" tIns="46038" rIns="92075" bIns="46038">
            <a:normAutofit/>
          </a:bodyPr>
          <a:lstStyle/>
          <a:p>
            <a:pPr eaLnBrk="1" hangingPunct="1"/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Bit Permutations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534400" cy="2182813"/>
          </a:xfrm>
          <a:noFill/>
        </p:spPr>
        <p:txBody>
          <a:bodyPr lIns="92075" tIns="46038" rIns="92075" bIns="46038"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Each permutation can represent a particular item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There are 2</a:t>
            </a:r>
            <a:r>
              <a:rPr lang="en-US" sz="2800" baseline="50000" dirty="0">
                <a:latin typeface="Arial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permutations of N bits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Therefore, N bits are needed to represent 2</a:t>
            </a:r>
            <a:r>
              <a:rPr lang="en-US" sz="2800" baseline="50000" dirty="0">
                <a:latin typeface="Arial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unique items</a:t>
            </a:r>
          </a:p>
        </p:txBody>
      </p:sp>
      <p:sp>
        <p:nvSpPr>
          <p:cNvPr id="61449" name="Text Box 4"/>
          <p:cNvSpPr txBox="1">
            <a:spLocks noChangeArrowheads="1"/>
          </p:cNvSpPr>
          <p:nvPr/>
        </p:nvSpPr>
        <p:spPr bwMode="auto">
          <a:xfrm>
            <a:off x="5797550" y="3311525"/>
            <a:ext cx="1814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1</a:t>
            </a:r>
            <a:r>
              <a:rPr lang="en-US" baseline="30000">
                <a:solidFill>
                  <a:srgbClr val="008000"/>
                </a:solidFill>
                <a:latin typeface="Times New Roman" charset="0"/>
                <a:cs typeface="Arial" charset="0"/>
              </a:rPr>
              <a:t> 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=  2 items</a:t>
            </a:r>
          </a:p>
        </p:txBody>
      </p:sp>
      <p:sp>
        <p:nvSpPr>
          <p:cNvPr id="61450" name="Text Box 5"/>
          <p:cNvSpPr txBox="1">
            <a:spLocks noChangeArrowheads="1"/>
          </p:cNvSpPr>
          <p:nvPr/>
        </p:nvSpPr>
        <p:spPr bwMode="auto">
          <a:xfrm>
            <a:off x="5781675" y="3854450"/>
            <a:ext cx="1814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30000">
                <a:solidFill>
                  <a:srgbClr val="008000"/>
                </a:solidFill>
                <a:latin typeface="Times New Roman" charset="0"/>
                <a:cs typeface="Arial" charset="0"/>
              </a:rPr>
              <a:t> 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=  4 items</a:t>
            </a:r>
          </a:p>
        </p:txBody>
      </p:sp>
      <p:sp>
        <p:nvSpPr>
          <p:cNvPr id="61451" name="Text Box 6"/>
          <p:cNvSpPr txBox="1">
            <a:spLocks noChangeArrowheads="1"/>
          </p:cNvSpPr>
          <p:nvPr/>
        </p:nvSpPr>
        <p:spPr bwMode="auto">
          <a:xfrm>
            <a:off x="5781675" y="4398963"/>
            <a:ext cx="183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3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 =  8 items</a:t>
            </a:r>
          </a:p>
        </p:txBody>
      </p:sp>
      <p:sp>
        <p:nvSpPr>
          <p:cNvPr id="61452" name="Text Box 7"/>
          <p:cNvSpPr txBox="1">
            <a:spLocks noChangeArrowheads="1"/>
          </p:cNvSpPr>
          <p:nvPr/>
        </p:nvSpPr>
        <p:spPr bwMode="auto">
          <a:xfrm>
            <a:off x="5781675" y="4941888"/>
            <a:ext cx="1992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4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 =  16 items</a:t>
            </a:r>
          </a:p>
        </p:txBody>
      </p:sp>
      <p:sp>
        <p:nvSpPr>
          <p:cNvPr id="61453" name="Text Box 8"/>
          <p:cNvSpPr txBox="1">
            <a:spLocks noChangeArrowheads="1"/>
          </p:cNvSpPr>
          <p:nvPr/>
        </p:nvSpPr>
        <p:spPr bwMode="auto">
          <a:xfrm>
            <a:off x="5781675" y="5486400"/>
            <a:ext cx="1992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5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 =  32 items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285875" y="3124200"/>
            <a:ext cx="4021138" cy="2830513"/>
            <a:chOff x="762" y="1874"/>
            <a:chExt cx="2533" cy="1783"/>
          </a:xfrm>
        </p:grpSpPr>
        <p:sp>
          <p:nvSpPr>
            <p:cNvPr id="34825" name="Text Box 10"/>
            <p:cNvSpPr txBox="1">
              <a:spLocks noChangeArrowheads="1"/>
            </p:cNvSpPr>
            <p:nvPr/>
          </p:nvSpPr>
          <p:spPr bwMode="auto">
            <a:xfrm>
              <a:off x="2592" y="1874"/>
              <a:ext cx="703" cy="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1 bit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3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4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5 bits ?</a:t>
              </a:r>
            </a:p>
          </p:txBody>
        </p:sp>
        <p:sp>
          <p:nvSpPr>
            <p:cNvPr id="34826" name="Text Box 11"/>
            <p:cNvSpPr txBox="1">
              <a:spLocks noChangeArrowheads="1"/>
            </p:cNvSpPr>
            <p:nvPr/>
          </p:nvSpPr>
          <p:spPr bwMode="auto">
            <a:xfrm>
              <a:off x="762" y="2321"/>
              <a:ext cx="1337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How many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items can be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represented by</a:t>
              </a:r>
            </a:p>
          </p:txBody>
        </p:sp>
        <p:sp>
          <p:nvSpPr>
            <p:cNvPr id="34827" name="AutoShape 12"/>
            <p:cNvSpPr>
              <a:spLocks/>
            </p:cNvSpPr>
            <p:nvPr/>
          </p:nvSpPr>
          <p:spPr bwMode="auto">
            <a:xfrm>
              <a:off x="2256" y="2064"/>
              <a:ext cx="144" cy="1488"/>
            </a:xfrm>
            <a:prstGeom prst="leftBrace">
              <a:avLst>
                <a:gd name="adj1" fmla="val 86111"/>
                <a:gd name="adj2" fmla="val 50000"/>
              </a:avLst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hlink"/>
                </a:solidFill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0888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9" grpId="0"/>
      <p:bldP spid="61450" grpId="0"/>
      <p:bldP spid="61451" grpId="0"/>
      <p:bldP spid="61452" grpId="0"/>
      <p:bldP spid="614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  <a:noFill/>
        </p:spPr>
        <p:txBody>
          <a:bodyPr lIns="92075" tIns="46038" rIns="92075" bIns="46038">
            <a:normAutofit/>
          </a:bodyPr>
          <a:lstStyle/>
          <a:p>
            <a:pPr eaLnBrk="1" hangingPunct="1"/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Bit Permutations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534400" cy="2182813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How many fingers do you need to represent the alphabet (26 letters)?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How much information can be encoded using 2 hands (10 fingers)?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781675" y="3311525"/>
            <a:ext cx="2420938" cy="2636838"/>
            <a:chOff x="5781675" y="3311525"/>
            <a:chExt cx="2420154" cy="2636540"/>
          </a:xfrm>
        </p:grpSpPr>
        <p:sp>
          <p:nvSpPr>
            <p:cNvPr id="36873" name="Text Box 4"/>
            <p:cNvSpPr txBox="1">
              <a:spLocks noChangeArrowheads="1"/>
            </p:cNvSpPr>
            <p:nvPr/>
          </p:nvSpPr>
          <p:spPr bwMode="auto">
            <a:xfrm>
              <a:off x="5797550" y="3311525"/>
              <a:ext cx="19841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6</a:t>
              </a:r>
              <a:r>
                <a:rPr lang="en-US" baseline="3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=  64 items</a:t>
              </a:r>
            </a:p>
          </p:txBody>
        </p:sp>
        <p:sp>
          <p:nvSpPr>
            <p:cNvPr id="36874" name="Text Box 5"/>
            <p:cNvSpPr txBox="1">
              <a:spLocks noChangeArrowheads="1"/>
            </p:cNvSpPr>
            <p:nvPr/>
          </p:nvSpPr>
          <p:spPr bwMode="auto">
            <a:xfrm>
              <a:off x="5781675" y="3854450"/>
              <a:ext cx="21380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7</a:t>
              </a:r>
              <a:r>
                <a:rPr lang="en-US" baseline="3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=  128 items</a:t>
              </a:r>
            </a:p>
          </p:txBody>
        </p:sp>
        <p:sp>
          <p:nvSpPr>
            <p:cNvPr id="36875" name="Text Box 6"/>
            <p:cNvSpPr txBox="1">
              <a:spLocks noChangeArrowheads="1"/>
            </p:cNvSpPr>
            <p:nvPr/>
          </p:nvSpPr>
          <p:spPr bwMode="auto">
            <a:xfrm>
              <a:off x="5781675" y="4398963"/>
              <a:ext cx="2163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8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 =  256 items</a:t>
              </a:r>
            </a:p>
          </p:txBody>
        </p:sp>
        <p:sp>
          <p:nvSpPr>
            <p:cNvPr id="36876" name="Text Box 7"/>
            <p:cNvSpPr txBox="1">
              <a:spLocks noChangeArrowheads="1"/>
            </p:cNvSpPr>
            <p:nvPr/>
          </p:nvSpPr>
          <p:spPr bwMode="auto">
            <a:xfrm>
              <a:off x="5781675" y="4941888"/>
              <a:ext cx="2163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9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 =  512 items</a:t>
              </a:r>
            </a:p>
          </p:txBody>
        </p:sp>
        <p:sp>
          <p:nvSpPr>
            <p:cNvPr id="36877" name="Text Box 8"/>
            <p:cNvSpPr txBox="1">
              <a:spLocks noChangeArrowheads="1"/>
            </p:cNvSpPr>
            <p:nvPr/>
          </p:nvSpPr>
          <p:spPr bwMode="auto">
            <a:xfrm>
              <a:off x="5781675" y="5486400"/>
              <a:ext cx="24201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10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 =  1024 items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279525" y="3124200"/>
            <a:ext cx="4191000" cy="2832100"/>
            <a:chOff x="758" y="1874"/>
            <a:chExt cx="2640" cy="1784"/>
          </a:xfrm>
        </p:grpSpPr>
        <p:sp>
          <p:nvSpPr>
            <p:cNvPr id="36870" name="Text Box 10"/>
            <p:cNvSpPr txBox="1">
              <a:spLocks noChangeArrowheads="1"/>
            </p:cNvSpPr>
            <p:nvPr/>
          </p:nvSpPr>
          <p:spPr bwMode="auto">
            <a:xfrm>
              <a:off x="2592" y="1874"/>
              <a:ext cx="806" cy="1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6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7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8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9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10 bits ?</a:t>
              </a:r>
            </a:p>
          </p:txBody>
        </p:sp>
        <p:sp>
          <p:nvSpPr>
            <p:cNvPr id="36871" name="Text Box 11"/>
            <p:cNvSpPr txBox="1">
              <a:spLocks noChangeArrowheads="1"/>
            </p:cNvSpPr>
            <p:nvPr/>
          </p:nvSpPr>
          <p:spPr bwMode="auto">
            <a:xfrm>
              <a:off x="758" y="2321"/>
              <a:ext cx="1344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How many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items can be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represented by</a:t>
              </a:r>
            </a:p>
          </p:txBody>
        </p:sp>
        <p:sp>
          <p:nvSpPr>
            <p:cNvPr id="36872" name="AutoShape 12"/>
            <p:cNvSpPr>
              <a:spLocks/>
            </p:cNvSpPr>
            <p:nvPr/>
          </p:nvSpPr>
          <p:spPr bwMode="auto">
            <a:xfrm>
              <a:off x="2256" y="2064"/>
              <a:ext cx="144" cy="1488"/>
            </a:xfrm>
            <a:prstGeom prst="leftBrace">
              <a:avLst>
                <a:gd name="adj1" fmla="val 86111"/>
                <a:gd name="adj2" fmla="val 50000"/>
              </a:avLst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hlink"/>
                </a:solidFill>
                <a:latin typeface="Times New Roman" charset="0"/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5562600" y="5410200"/>
            <a:ext cx="2743200" cy="685800"/>
          </a:xfrm>
          <a:prstGeom prst="ellipse">
            <a:avLst/>
          </a:prstGeom>
          <a:noFill/>
          <a:ln w="38100" cap="flat" cmpd="sng" algn="ctr">
            <a:solidFill>
              <a:srgbClr val="FF571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905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Quick Check</a:t>
            </a:r>
          </a:p>
        </p:txBody>
      </p:sp>
      <p:sp>
        <p:nvSpPr>
          <p:cNvPr id="39938" name="TextBox 5"/>
          <p:cNvSpPr txBox="1">
            <a:spLocks noChangeArrowheads="1"/>
          </p:cNvSpPr>
          <p:nvPr/>
        </p:nvSpPr>
        <p:spPr bwMode="auto">
          <a:xfrm>
            <a:off x="381000" y="1219200"/>
            <a:ext cx="82296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800">
                <a:latin typeface="Arial" charset="0"/>
                <a:cs typeface="Arial" charset="0"/>
              </a:rPr>
              <a:t>How many bits would you need to represent each of the 50 United States using a unique permutation of bits?</a:t>
            </a:r>
          </a:p>
          <a:p>
            <a:pPr eaLnBrk="1" hangingPunct="1"/>
            <a:endParaRPr lang="en-US" sz="2800">
              <a:latin typeface="Arial" charset="0"/>
              <a:cs typeface="Arial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85800" y="3048000"/>
            <a:ext cx="44958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Aft>
                <a:spcPts val="1800"/>
              </a:spcAft>
            </a:pPr>
            <a:r>
              <a:rPr lang="en-US" sz="2800">
                <a:latin typeface="Arial" charset="0"/>
                <a:cs typeface="Arial" charset="0"/>
              </a:rPr>
              <a:t>Five bits wouldn't be enough, because 2</a:t>
            </a:r>
            <a:r>
              <a:rPr lang="en-US" sz="2800" baseline="30000">
                <a:latin typeface="Arial" charset="0"/>
                <a:cs typeface="Arial" charset="0"/>
              </a:rPr>
              <a:t>5</a:t>
            </a:r>
            <a:r>
              <a:rPr lang="en-US" sz="2800">
                <a:latin typeface="Arial" charset="0"/>
                <a:cs typeface="Arial" charset="0"/>
              </a:rPr>
              <a:t> = 32.</a:t>
            </a:r>
          </a:p>
          <a:p>
            <a:pPr eaLnBrk="1" hangingPunct="1"/>
            <a:r>
              <a:rPr lang="en-US" sz="2800">
                <a:solidFill>
                  <a:srgbClr val="3366FF"/>
                </a:solidFill>
                <a:latin typeface="Arial" charset="0"/>
                <a:cs typeface="Arial" charset="0"/>
              </a:rPr>
              <a:t>Six bits </a:t>
            </a:r>
            <a:r>
              <a:rPr lang="en-US" sz="2800">
                <a:latin typeface="Arial" charset="0"/>
                <a:cs typeface="Arial" charset="0"/>
              </a:rPr>
              <a:t>would give us 64 permutations, and some wouldn't be used.</a:t>
            </a:r>
          </a:p>
          <a:p>
            <a:pPr eaLnBrk="1" hangingPunct="1"/>
            <a:endParaRPr lang="en-US" sz="2800"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562600" y="2667000"/>
            <a:ext cx="304800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000000   Alabama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000001   Alaska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000010   Arizona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000011   Arkansas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000100   California</a:t>
            </a:r>
          </a:p>
          <a:p>
            <a:pPr eaLnBrk="1" hangingPunct="1">
              <a:spcAft>
                <a:spcPts val="1800"/>
              </a:spcAft>
            </a:pPr>
            <a:r>
              <a:rPr lang="en-US">
                <a:latin typeface="Arial" charset="0"/>
                <a:cs typeface="Arial" charset="0"/>
              </a:rPr>
              <a:t>000101   Colorado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etc.</a:t>
            </a:r>
          </a:p>
          <a:p>
            <a:pPr eaLnBrk="1" hangingPunct="1">
              <a:spcAft>
                <a:spcPts val="60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8867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Binary Conversions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Binary -&gt; Decimal</a:t>
            </a:r>
          </a:p>
          <a:p>
            <a:r>
              <a:rPr lang="en-US" dirty="0" smtClean="0"/>
              <a:t>Decimal -&gt; Binary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1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+mn-lt"/>
                <a:ea typeface="MS PGothic" charset="0"/>
              </a:rPr>
              <a:t>Digital Information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96477"/>
            <a:ext cx="8458200" cy="4267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MS PGothic" charset="0"/>
              </a:rPr>
              <a:t>Computers store all information digitally as bits: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numbers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text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graphics and images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audio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video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program instructions</a:t>
            </a:r>
          </a:p>
          <a:p>
            <a:pPr eaLnBrk="1" hangingPunct="1">
              <a:lnSpc>
                <a:spcPct val="90000"/>
              </a:lnSpc>
              <a:spcBef>
                <a:spcPct val="75000"/>
              </a:spcBef>
            </a:pPr>
            <a:r>
              <a:rPr lang="en-US" dirty="0">
                <a:ea typeface="MS PGothic" charset="0"/>
              </a:rPr>
              <a:t>In some way, all information is </a:t>
            </a:r>
            <a:r>
              <a:rPr lang="en-US" i="1" dirty="0">
                <a:ea typeface="MS PGothic" charset="0"/>
              </a:rPr>
              <a:t>digitized</a:t>
            </a:r>
            <a:r>
              <a:rPr lang="en-US" dirty="0">
                <a:ea typeface="MS PGothic" charset="0"/>
              </a:rPr>
              <a:t> - broken down into pieces and represented as numbers (which are encoded as bits)</a:t>
            </a:r>
          </a:p>
        </p:txBody>
      </p:sp>
    </p:spTree>
    <p:extLst>
      <p:ext uri="{BB962C8B-B14F-4D97-AF65-F5344CB8AC3E}">
        <p14:creationId xmlns:p14="http://schemas.microsoft.com/office/powerpoint/2010/main" val="18405882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Representing Text Digitally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58200" cy="24384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For example, every character is stored as a number, including spaces, digits, and punctuation</a:t>
            </a:r>
          </a:p>
          <a:p>
            <a:pPr eaLnBrk="1" hangingPunct="1">
              <a:spcBef>
                <a:spcPct val="75000"/>
              </a:spcBef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Corresponding upper and lower case letters are separate characters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514600" y="3733800"/>
            <a:ext cx="39798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3200">
                <a:solidFill>
                  <a:srgbClr val="008000"/>
                </a:solidFill>
                <a:latin typeface="Arial Unicode MS" charset="0"/>
              </a:rPr>
              <a:t>H i ,   H e a t h e r .</a:t>
            </a:r>
          </a:p>
        </p:txBody>
      </p:sp>
      <p:sp>
        <p:nvSpPr>
          <p:cNvPr id="43012" name="Footer Placeholder 13"/>
          <p:cNvSpPr>
            <a:spLocks noGrp="1"/>
          </p:cNvSpPr>
          <p:nvPr>
            <p:ph type="ftr" sz="quarter" idx="4294967295"/>
          </p:nvPr>
        </p:nvSpPr>
        <p:spPr bwMode="auto">
          <a:xfrm>
            <a:off x="3352800" y="6477000"/>
            <a:ext cx="55626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/>
              <a:t>Copyright © 2012 Pearson Education, Inc.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914400" y="4267200"/>
            <a:ext cx="6858000" cy="1466850"/>
            <a:chOff x="914400" y="4267200"/>
            <a:chExt cx="6858000" cy="1466850"/>
          </a:xfrm>
        </p:grpSpPr>
        <p:sp>
          <p:nvSpPr>
            <p:cNvPr id="43014" name="Rectangle 6"/>
            <p:cNvSpPr>
              <a:spLocks noChangeArrowheads="1"/>
            </p:cNvSpPr>
            <p:nvPr/>
          </p:nvSpPr>
          <p:spPr bwMode="auto">
            <a:xfrm>
              <a:off x="914400" y="5334000"/>
              <a:ext cx="68580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sz="2000">
                  <a:solidFill>
                    <a:srgbClr val="008000"/>
                  </a:solidFill>
                  <a:latin typeface="Arial Unicode MS" charset="0"/>
                </a:rPr>
                <a:t>72   105   44   32   72   101   97   116   104   101   114   46</a:t>
              </a:r>
            </a:p>
          </p:txBody>
        </p:sp>
        <p:sp>
          <p:nvSpPr>
            <p:cNvPr id="43015" name="Line 7"/>
            <p:cNvSpPr>
              <a:spLocks noChangeShapeType="1"/>
            </p:cNvSpPr>
            <p:nvPr/>
          </p:nvSpPr>
          <p:spPr bwMode="auto">
            <a:xfrm flipV="1">
              <a:off x="1296301" y="4267200"/>
              <a:ext cx="1451223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6" name="Line 8"/>
            <p:cNvSpPr>
              <a:spLocks noChangeShapeType="1"/>
            </p:cNvSpPr>
            <p:nvPr/>
          </p:nvSpPr>
          <p:spPr bwMode="auto">
            <a:xfrm flipV="1">
              <a:off x="2286000" y="4343400"/>
              <a:ext cx="919805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7" name="Line 9"/>
            <p:cNvSpPr>
              <a:spLocks noChangeShapeType="1"/>
            </p:cNvSpPr>
            <p:nvPr/>
          </p:nvSpPr>
          <p:spPr bwMode="auto">
            <a:xfrm>
              <a:off x="5191688" y="4267200"/>
              <a:ext cx="381901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8" name="Line 10"/>
            <p:cNvSpPr>
              <a:spLocks noChangeShapeType="1"/>
            </p:cNvSpPr>
            <p:nvPr/>
          </p:nvSpPr>
          <p:spPr bwMode="auto">
            <a:xfrm>
              <a:off x="6031870" y="4267200"/>
              <a:ext cx="1374843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9" name="Line 11"/>
            <p:cNvSpPr>
              <a:spLocks noChangeShapeType="1"/>
            </p:cNvSpPr>
            <p:nvPr/>
          </p:nvSpPr>
          <p:spPr bwMode="auto">
            <a:xfrm flipV="1">
              <a:off x="3276600" y="4267200"/>
              <a:ext cx="533401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0" name="Line 12"/>
            <p:cNvSpPr>
              <a:spLocks noChangeShapeType="1"/>
            </p:cNvSpPr>
            <p:nvPr/>
          </p:nvSpPr>
          <p:spPr bwMode="auto">
            <a:xfrm flipV="1">
              <a:off x="4427887" y="4343400"/>
              <a:ext cx="67913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1" name="Line 7"/>
            <p:cNvSpPr>
              <a:spLocks noChangeShapeType="1"/>
            </p:cNvSpPr>
            <p:nvPr/>
          </p:nvSpPr>
          <p:spPr bwMode="auto">
            <a:xfrm flipV="1">
              <a:off x="1828800" y="4343400"/>
              <a:ext cx="11430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2" name="Line 7"/>
            <p:cNvSpPr>
              <a:spLocks noChangeShapeType="1"/>
            </p:cNvSpPr>
            <p:nvPr/>
          </p:nvSpPr>
          <p:spPr bwMode="auto">
            <a:xfrm flipV="1">
              <a:off x="2819400" y="4267200"/>
              <a:ext cx="6858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3" name="Line 7"/>
            <p:cNvSpPr>
              <a:spLocks noChangeShapeType="1"/>
            </p:cNvSpPr>
            <p:nvPr/>
          </p:nvSpPr>
          <p:spPr bwMode="auto">
            <a:xfrm flipV="1">
              <a:off x="3886200" y="4343400"/>
              <a:ext cx="3048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4" name="Line 7"/>
            <p:cNvSpPr>
              <a:spLocks noChangeShapeType="1"/>
            </p:cNvSpPr>
            <p:nvPr/>
          </p:nvSpPr>
          <p:spPr bwMode="auto">
            <a:xfrm flipH="1" flipV="1">
              <a:off x="4876800" y="4343400"/>
              <a:ext cx="762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5" name="Line 7"/>
            <p:cNvSpPr>
              <a:spLocks noChangeShapeType="1"/>
            </p:cNvSpPr>
            <p:nvPr/>
          </p:nvSpPr>
          <p:spPr bwMode="auto">
            <a:xfrm flipH="1" flipV="1">
              <a:off x="5486400" y="4267200"/>
              <a:ext cx="6858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6" name="Line 7"/>
            <p:cNvSpPr>
              <a:spLocks noChangeShapeType="1"/>
            </p:cNvSpPr>
            <p:nvPr/>
          </p:nvSpPr>
          <p:spPr bwMode="auto">
            <a:xfrm flipH="1" flipV="1">
              <a:off x="5791200" y="4267200"/>
              <a:ext cx="10668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9069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8686800" cy="715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Trebuchet MS" charset="0"/>
                <a:ea typeface="ＭＳ Ｐゴシック" charset="0"/>
                <a:cs typeface="ＭＳ Ｐゴシック" charset="0"/>
              </a:rPr>
              <a:t>ASCII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914400"/>
            <a:ext cx="7802563" cy="5181600"/>
          </a:xfrm>
          <a:noFill/>
        </p:spPr>
      </p:pic>
      <p:sp>
        <p:nvSpPr>
          <p:cNvPr id="8" name="TextBox 7"/>
          <p:cNvSpPr txBox="1"/>
          <p:nvPr/>
        </p:nvSpPr>
        <p:spPr>
          <a:xfrm>
            <a:off x="3295650" y="6096000"/>
            <a:ext cx="31623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90000"/>
                  </a:schemeClr>
                </a:solidFill>
                <a:latin typeface="+mj-lt"/>
                <a:ea typeface="+mn-ea"/>
                <a:cs typeface="+mn-cs"/>
                <a:hlinkClick r:id="rId4"/>
              </a:rPr>
              <a:t>www.asciitable.com</a:t>
            </a:r>
            <a:r>
              <a:rPr lang="en-US" dirty="0">
                <a:solidFill>
                  <a:schemeClr val="accent5">
                    <a:lumMod val="90000"/>
                  </a:schemeClr>
                </a:solidFill>
                <a:latin typeface="+mj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93926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Analog Information</a:t>
            </a: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352800" y="6477000"/>
            <a:ext cx="55626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Copyright © 2012 Pearson Education, Inc.</a:t>
            </a:r>
          </a:p>
        </p:txBody>
      </p:sp>
      <p:grpSp>
        <p:nvGrpSpPr>
          <p:cNvPr id="45059" name="Group 8"/>
          <p:cNvGrpSpPr>
            <a:grpSpLocks/>
          </p:cNvGrpSpPr>
          <p:nvPr/>
        </p:nvGrpSpPr>
        <p:grpSpPr bwMode="auto">
          <a:xfrm>
            <a:off x="685800" y="2286000"/>
            <a:ext cx="7696200" cy="3810000"/>
            <a:chOff x="685800" y="1447800"/>
            <a:chExt cx="7696200" cy="3810000"/>
          </a:xfrm>
        </p:grpSpPr>
        <p:sp>
          <p:nvSpPr>
            <p:cNvPr id="45061" name="TextBox 5"/>
            <p:cNvSpPr txBox="1">
              <a:spLocks noChangeArrowheads="1"/>
            </p:cNvSpPr>
            <p:nvPr/>
          </p:nvSpPr>
          <p:spPr bwMode="auto">
            <a:xfrm>
              <a:off x="685800" y="1447800"/>
              <a:ext cx="7696200" cy="381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en-US" sz="1400">
                <a:latin typeface="Courier New" charset="0"/>
                <a:cs typeface="Courier New" charset="0"/>
              </a:endParaRPr>
            </a:p>
          </p:txBody>
        </p:sp>
        <p:pic>
          <p:nvPicPr>
            <p:cNvPr id="45062" name="Picture 5" descr="fig01_03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828800"/>
              <a:ext cx="7115469" cy="2895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990600"/>
            <a:ext cx="845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kern="0" dirty="0">
                <a:latin typeface="+mn-lt"/>
                <a:ea typeface="+mn-ea"/>
                <a:cs typeface="+mn-cs"/>
              </a:rPr>
              <a:t>continuous, in direct proportion to the data represented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kern="0" dirty="0">
                <a:latin typeface="+mn-lt"/>
                <a:ea typeface="+mn-ea"/>
                <a:cs typeface="+mn-cs"/>
              </a:rPr>
              <a:t>music on a record album - a needle rides on ridges in the grooves that are directly proportional to the voltages sent to the speaker</a:t>
            </a:r>
          </a:p>
        </p:txBody>
      </p:sp>
    </p:spTree>
    <p:extLst>
      <p:ext uri="{BB962C8B-B14F-4D97-AF65-F5344CB8AC3E}">
        <p14:creationId xmlns:p14="http://schemas.microsoft.com/office/powerpoint/2010/main" val="30003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686800" cy="7159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Sampling</a:t>
            </a:r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352800" y="6477000"/>
            <a:ext cx="55626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Copyright © 2012 Pearson Education, Inc.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371600" y="1447800"/>
            <a:ext cx="5943600" cy="5029200"/>
            <a:chOff x="1371600" y="1219200"/>
            <a:chExt cx="5943600" cy="5029200"/>
          </a:xfrm>
        </p:grpSpPr>
        <p:sp>
          <p:nvSpPr>
            <p:cNvPr id="46085" name="TextBox 5"/>
            <p:cNvSpPr txBox="1">
              <a:spLocks noChangeArrowheads="1"/>
            </p:cNvSpPr>
            <p:nvPr/>
          </p:nvSpPr>
          <p:spPr bwMode="auto">
            <a:xfrm>
              <a:off x="1371600" y="1219200"/>
              <a:ext cx="5943600" cy="5029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en-US" sz="1400">
                <a:latin typeface="Courier New" charset="0"/>
                <a:cs typeface="Courier New" charset="0"/>
              </a:endParaRPr>
            </a:p>
          </p:txBody>
        </p:sp>
        <p:pic>
          <p:nvPicPr>
            <p:cNvPr id="46086" name="Picture 6" descr="fig01_04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524000"/>
              <a:ext cx="4800600" cy="4537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81200" y="0"/>
            <a:ext cx="7162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i="1" kern="0" dirty="0">
                <a:latin typeface="+mn-lt"/>
                <a:ea typeface="+mn-ea"/>
                <a:cs typeface="+mn-cs"/>
              </a:rPr>
              <a:t>sampling </a:t>
            </a:r>
            <a:r>
              <a:rPr lang="en-US" sz="2000" b="0" kern="0" dirty="0">
                <a:latin typeface="+mn-lt"/>
                <a:ea typeface="+mn-ea"/>
                <a:cs typeface="+mn-cs"/>
              </a:rPr>
              <a:t>– used to digitize analog information like audio &amp; video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kern="0" dirty="0">
                <a:latin typeface="+mn-lt"/>
                <a:ea typeface="+mn-ea"/>
                <a:cs typeface="+mn-cs"/>
              </a:rPr>
              <a:t>music on a CD - the disc stores numbers representing specific voltage levels sampled at specific times</a:t>
            </a:r>
          </a:p>
        </p:txBody>
      </p:sp>
    </p:spTree>
    <p:extLst>
      <p:ext uri="{BB962C8B-B14F-4D97-AF65-F5344CB8AC3E}">
        <p14:creationId xmlns:p14="http://schemas.microsoft.com/office/powerpoint/2010/main" val="27172538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+mn-lt"/>
                <a:ea typeface="MS PGothic" charset="0"/>
              </a:rPr>
              <a:t>Storing Bits in Memory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4980"/>
            <a:ext cx="8229600" cy="4317219"/>
          </a:xfrm>
          <a:noFill/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We’ve got all these bits to store information in memory, but how do we access them?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How does the postman know where we live?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Computers use addresses to organize main memory &amp; other storage devices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Bits typically grouped into sets of 8, called a </a:t>
            </a:r>
            <a:r>
              <a:rPr lang="en-US" i="1" dirty="0">
                <a:ea typeface="MS PGothic" charset="0"/>
              </a:rPr>
              <a:t>byte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054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a computer work? </a:t>
            </a:r>
            <a:r>
              <a:rPr lang="en-US" dirty="0"/>
              <a:t>Introduction to computer </a:t>
            </a:r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programming a computer, it helps to have a basic understanding of the underlying hardware. Where do variables get stored? Where are functions or loops executed? How does all the data get converted into 0s &amp; 1s?</a:t>
            </a:r>
          </a:p>
        </p:txBody>
      </p:sp>
    </p:spTree>
    <p:extLst>
      <p:ext uri="{BB962C8B-B14F-4D97-AF65-F5344CB8AC3E}">
        <p14:creationId xmlns:p14="http://schemas.microsoft.com/office/powerpoint/2010/main" val="161873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10 types of people in the world: those that understand binary, and those who don’t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22714"/>
            <a:ext cx="6400800" cy="1116086"/>
          </a:xfrm>
        </p:spPr>
        <p:txBody>
          <a:bodyPr/>
          <a:lstStyle/>
          <a:p>
            <a:r>
              <a:rPr lang="en-US" dirty="0" smtClean="0"/>
              <a:t>How many types of people are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Hardware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33" y="164271"/>
            <a:ext cx="7189350" cy="65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5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6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Motherboard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7521" cy="2677955"/>
          </a:xfrm>
        </p:spPr>
        <p:txBody>
          <a:bodyPr/>
          <a:lstStyle/>
          <a:p>
            <a:r>
              <a:rPr lang="en-US" dirty="0" smtClean="0"/>
              <a:t>Houses the computer components</a:t>
            </a:r>
          </a:p>
          <a:p>
            <a:r>
              <a:rPr lang="en-US" dirty="0" smtClean="0"/>
              <a:t>Connects them </a:t>
            </a:r>
            <a:br>
              <a:rPr lang="en-US" dirty="0" smtClean="0"/>
            </a:br>
            <a:r>
              <a:rPr lang="en-US" dirty="0" smtClean="0"/>
              <a:t>via a bus: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258356"/>
            <a:ext cx="4038600" cy="4173537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84" y="4288893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8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 (aka CPU)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640" y="2626653"/>
            <a:ext cx="5263810" cy="4613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26235"/>
            <a:ext cx="3810000" cy="3810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70336" y="1600200"/>
            <a:ext cx="7614745" cy="2677955"/>
          </a:xfrm>
        </p:spPr>
        <p:txBody>
          <a:bodyPr/>
          <a:lstStyle/>
          <a:p>
            <a:r>
              <a:rPr lang="en-US" dirty="0" smtClean="0"/>
              <a:t>Executes program instructions</a:t>
            </a:r>
          </a:p>
          <a:p>
            <a:r>
              <a:rPr lang="en-US" dirty="0"/>
              <a:t>e</a:t>
            </a:r>
            <a:r>
              <a:rPr lang="en-US" dirty="0" smtClean="0"/>
              <a:t>.g., performs arithmetic, runs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4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29" y="1899765"/>
            <a:ext cx="7620000" cy="50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5027"/>
            <a:ext cx="8229600" cy="1143000"/>
          </a:xfrm>
        </p:spPr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61" y="834821"/>
            <a:ext cx="8952639" cy="1670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Stores data &amp; program instructions while programs execute</a:t>
            </a:r>
          </a:p>
          <a:p>
            <a:r>
              <a:rPr lang="en-US" dirty="0" smtClean="0"/>
              <a:t>E.g., stores variables and lists</a:t>
            </a:r>
          </a:p>
          <a:p>
            <a:r>
              <a:rPr lang="en-US" dirty="0" smtClean="0"/>
              <a:t>Volatile: contents lost when computer turned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7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11" y="-86975"/>
            <a:ext cx="5015065" cy="3540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71735" cy="1143000"/>
          </a:xfrm>
        </p:spPr>
        <p:txBody>
          <a:bodyPr/>
          <a:lstStyle/>
          <a:p>
            <a:r>
              <a:rPr lang="en-US" dirty="0" smtClean="0"/>
              <a:t>Hard 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65637" cy="4609834"/>
          </a:xfrm>
        </p:spPr>
        <p:txBody>
          <a:bodyPr/>
          <a:lstStyle/>
          <a:p>
            <a:r>
              <a:rPr lang="en-US" dirty="0" smtClean="0"/>
              <a:t>Non-volatile: contents persist (saved) even when computer turned off</a:t>
            </a:r>
          </a:p>
          <a:p>
            <a:r>
              <a:rPr lang="en-US" dirty="0" smtClean="0"/>
              <a:t>Stores data and programs when not running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47" y="2596211"/>
            <a:ext cx="5923017" cy="39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9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2890"/>
            <a:ext cx="8229600" cy="1143000"/>
          </a:xfrm>
        </p:spPr>
        <p:txBody>
          <a:bodyPr/>
          <a:lstStyle/>
          <a:p>
            <a:r>
              <a:rPr lang="en-US" dirty="0" smtClean="0"/>
              <a:t>What is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819" y="1148977"/>
            <a:ext cx="8686800" cy="3580390"/>
          </a:xfrm>
          <a:solidFill>
            <a:schemeClr val="bg1">
              <a:alpha val="7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 smtClean="0"/>
              <a:t>A well-known operating system that is one of the oldest and still widely used</a:t>
            </a:r>
          </a:p>
          <a:p>
            <a:r>
              <a:rPr lang="en-US" dirty="0" smtClean="0"/>
              <a:t>Developed at AT&amp;T Bell Labs during the 1970s right here in Murray Hill, NJ</a:t>
            </a:r>
          </a:p>
          <a:p>
            <a:r>
              <a:rPr lang="en-US" dirty="0" smtClean="0"/>
              <a:t>Major functionality re-implemented as open source Linux</a:t>
            </a:r>
          </a:p>
          <a:p>
            <a:r>
              <a:rPr lang="en-US" dirty="0" smtClean="0"/>
              <a:t>Today there are many “flavors”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9" y="4673542"/>
            <a:ext cx="6527162" cy="1937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258" y="4463391"/>
            <a:ext cx="1812327" cy="21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2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4508"/>
            <a:ext cx="8229600" cy="1143000"/>
          </a:xfrm>
        </p:spPr>
        <p:txBody>
          <a:bodyPr/>
          <a:lstStyle/>
          <a:p>
            <a:r>
              <a:rPr lang="en-US" dirty="0" smtClean="0"/>
              <a:t>Why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1054"/>
            <a:ext cx="8378371" cy="4917302"/>
          </a:xfrm>
        </p:spPr>
        <p:txBody>
          <a:bodyPr>
            <a:normAutofit/>
          </a:bodyPr>
          <a:lstStyle/>
          <a:p>
            <a:r>
              <a:rPr lang="en-US" dirty="0" smtClean="0"/>
              <a:t>Most expert computer scientists know how to use the UNIX command line</a:t>
            </a:r>
          </a:p>
          <a:p>
            <a:r>
              <a:rPr lang="en-US" dirty="0" smtClean="0"/>
              <a:t>Why?</a:t>
            </a:r>
          </a:p>
          <a:p>
            <a:pPr marL="457200" lvl="1" indent="0">
              <a:buNone/>
            </a:pPr>
            <a:r>
              <a:rPr lang="en-US" dirty="0" smtClean="0"/>
              <a:t>Because it comes with a powerful set of programs to quickly automate tasks with little programming</a:t>
            </a:r>
          </a:p>
          <a:p>
            <a:r>
              <a:rPr lang="en-US" dirty="0" smtClean="0"/>
              <a:t>Why doesn’t everyone use it?</a:t>
            </a:r>
          </a:p>
          <a:p>
            <a:pPr marL="457200" lvl="1" indent="0">
              <a:buNone/>
            </a:pPr>
            <a:r>
              <a:rPr lang="en-US" dirty="0" smtClean="0"/>
              <a:t>Because command line interfaces (CLIs) are not as intuitive as graphical user interfaces (GUIs). However, UNIX is widely used &amp; there is plenty of online help.</a:t>
            </a:r>
          </a:p>
        </p:txBody>
      </p:sp>
    </p:spTree>
    <p:extLst>
      <p:ext uri="{BB962C8B-B14F-4D97-AF65-F5344CB8AC3E}">
        <p14:creationId xmlns:p14="http://schemas.microsoft.com/office/powerpoint/2010/main" val="317996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Encoding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There are 10 types of people in the world: those that understand binary, and those who don’t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6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850219"/>
          </a:xfrm>
        </p:spPr>
        <p:txBody>
          <a:bodyPr/>
          <a:lstStyle/>
          <a:p>
            <a:r>
              <a:rPr lang="en-US" dirty="0" smtClean="0"/>
              <a:t>My UNIX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198"/>
            <a:ext cx="8229600" cy="5094514"/>
          </a:xfrm>
        </p:spPr>
        <p:txBody>
          <a:bodyPr>
            <a:normAutofit/>
          </a:bodyPr>
          <a:lstStyle/>
          <a:p>
            <a:r>
              <a:rPr lang="en-US" dirty="0" smtClean="0"/>
              <a:t>Motivation: All the best programmers &amp; hackers I’ve known are proficient in UNIX</a:t>
            </a:r>
          </a:p>
          <a:p>
            <a:pPr lvl="1"/>
            <a:r>
              <a:rPr lang="en-US" dirty="0" smtClean="0"/>
              <a:t>To feel like a “real” computer scientist I wanted to learn how to harness this power for myself</a:t>
            </a:r>
          </a:p>
          <a:p>
            <a:r>
              <a:rPr lang="en-US" dirty="0" smtClean="0"/>
              <a:t>In grad school worked on a Linux machine daily in a lab with more experienced students</a:t>
            </a:r>
          </a:p>
          <a:p>
            <a:pPr lvl="1"/>
            <a:r>
              <a:rPr lang="en-US" dirty="0" smtClean="0"/>
              <a:t>I asked how they did some cool things</a:t>
            </a:r>
          </a:p>
          <a:p>
            <a:pPr lvl="1"/>
            <a:r>
              <a:rPr lang="en-US" dirty="0" smtClean="0"/>
              <a:t>They patiently answered my </a:t>
            </a:r>
            <a:r>
              <a:rPr lang="en-US" dirty="0" err="1" smtClean="0"/>
              <a:t>noob</a:t>
            </a:r>
            <a:r>
              <a:rPr lang="en-US" dirty="0" smtClean="0"/>
              <a:t> questions</a:t>
            </a:r>
          </a:p>
          <a:p>
            <a:r>
              <a:rPr lang="en-US" dirty="0" smtClean="0"/>
              <a:t>Research projects all relied on UNIX</a:t>
            </a:r>
          </a:p>
        </p:txBody>
      </p:sp>
    </p:spTree>
    <p:extLst>
      <p:ext uri="{BB962C8B-B14F-4D97-AF65-F5344CB8AC3E}">
        <p14:creationId xmlns:p14="http://schemas.microsoft.com/office/powerpoint/2010/main" val="291176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9999" y="1850573"/>
            <a:ext cx="6607629" cy="3175000"/>
          </a:xfrm>
        </p:spPr>
        <p:txBody>
          <a:bodyPr>
            <a:normAutofit/>
          </a:bodyPr>
          <a:lstStyle/>
          <a:p>
            <a:r>
              <a:rPr lang="en-US" sz="3600" dirty="0"/>
              <a:t>In this class, we’ll use UNIX to develop our python programs.</a:t>
            </a:r>
          </a:p>
        </p:txBody>
      </p:sp>
    </p:spTree>
    <p:extLst>
      <p:ext uri="{BB962C8B-B14F-4D97-AF65-F5344CB8AC3E}">
        <p14:creationId xmlns:p14="http://schemas.microsoft.com/office/powerpoint/2010/main" val="347977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8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3162"/>
            <a:ext cx="8229600" cy="1143000"/>
          </a:xfrm>
        </p:spPr>
        <p:txBody>
          <a:bodyPr/>
          <a:lstStyle/>
          <a:p>
            <a:r>
              <a:rPr lang="en-US" dirty="0" smtClean="0"/>
              <a:t>Basic UNIX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5528"/>
            <a:ext cx="8229600" cy="589285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: directory </a:t>
            </a: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ting</a:t>
            </a:r>
          </a:p>
          <a:p>
            <a:r>
              <a:rPr lang="en-US" dirty="0" err="1" smtClean="0"/>
              <a:t>pwd</a:t>
            </a:r>
            <a:r>
              <a:rPr lang="en-US" dirty="0" smtClean="0"/>
              <a:t>: </a:t>
            </a:r>
            <a:r>
              <a:rPr lang="en-US" b="1" dirty="0" smtClean="0"/>
              <a:t>p</a:t>
            </a:r>
            <a:r>
              <a:rPr lang="en-US" dirty="0" smtClean="0"/>
              <a:t>resent </a:t>
            </a:r>
            <a:r>
              <a:rPr lang="en-US" b="1" dirty="0" smtClean="0"/>
              <a:t>w</a:t>
            </a:r>
            <a:r>
              <a:rPr lang="en-US" dirty="0" smtClean="0"/>
              <a:t>orking </a:t>
            </a:r>
            <a:r>
              <a:rPr lang="en-US" b="1" dirty="0" smtClean="0"/>
              <a:t>d</a:t>
            </a:r>
            <a:r>
              <a:rPr lang="en-US" dirty="0" smtClean="0"/>
              <a:t>irectory</a:t>
            </a:r>
          </a:p>
          <a:p>
            <a:r>
              <a:rPr lang="en-US" dirty="0" smtClean="0"/>
              <a:t>cd: </a:t>
            </a:r>
            <a:r>
              <a:rPr lang="en-US" b="1" dirty="0" smtClean="0"/>
              <a:t>c</a:t>
            </a:r>
            <a:r>
              <a:rPr lang="en-US" dirty="0" smtClean="0"/>
              <a:t>hange </a:t>
            </a:r>
            <a:r>
              <a:rPr lang="en-US" b="1" dirty="0" smtClean="0"/>
              <a:t>d</a:t>
            </a:r>
            <a:r>
              <a:rPr lang="en-US" dirty="0" smtClean="0"/>
              <a:t>irectory</a:t>
            </a:r>
          </a:p>
          <a:p>
            <a:r>
              <a:rPr lang="en-US" dirty="0" smtClean="0"/>
              <a:t>cat: display (i.e., con</a:t>
            </a:r>
            <a:r>
              <a:rPr lang="en-US" b="1" dirty="0" smtClean="0"/>
              <a:t>cat</a:t>
            </a:r>
            <a:r>
              <a:rPr lang="en-US" dirty="0" smtClean="0"/>
              <a:t>enate) to the screen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m</a:t>
            </a:r>
            <a:r>
              <a:rPr lang="en-US" dirty="0" smtClean="0"/>
              <a:t>: </a:t>
            </a: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: </a:t>
            </a:r>
            <a:r>
              <a:rPr lang="en-US" b="1" dirty="0" smtClean="0"/>
              <a:t>c</a:t>
            </a:r>
            <a:r>
              <a:rPr lang="en-US" dirty="0" smtClean="0"/>
              <a:t>o</a:t>
            </a:r>
            <a:r>
              <a:rPr lang="en-US" b="1" dirty="0" smtClean="0"/>
              <a:t>p</a:t>
            </a:r>
            <a:r>
              <a:rPr lang="en-US" dirty="0" smtClean="0"/>
              <a:t>y</a:t>
            </a:r>
          </a:p>
          <a:p>
            <a:r>
              <a:rPr lang="en-US" dirty="0"/>
              <a:t>m</a:t>
            </a:r>
            <a:r>
              <a:rPr lang="en-US" dirty="0" smtClean="0"/>
              <a:t>v: </a:t>
            </a:r>
            <a:r>
              <a:rPr lang="en-US" b="1" dirty="0" smtClean="0"/>
              <a:t>m</a:t>
            </a:r>
            <a:r>
              <a:rPr lang="en-US" dirty="0" smtClean="0"/>
              <a:t>o</a:t>
            </a:r>
            <a:r>
              <a:rPr lang="en-US" b="1" dirty="0" smtClean="0"/>
              <a:t>v</a:t>
            </a:r>
            <a:r>
              <a:rPr lang="en-US" dirty="0" smtClean="0"/>
              <a:t>e</a:t>
            </a:r>
          </a:p>
          <a:p>
            <a:r>
              <a:rPr lang="en-US" dirty="0"/>
              <a:t>m</a:t>
            </a:r>
            <a:r>
              <a:rPr lang="en-US" dirty="0" smtClean="0"/>
              <a:t>an: </a:t>
            </a:r>
            <a:r>
              <a:rPr lang="en-US" b="1" dirty="0" smtClean="0"/>
              <a:t>man</a:t>
            </a:r>
            <a:r>
              <a:rPr lang="en-US" dirty="0" smtClean="0"/>
              <a:t>ual page</a:t>
            </a:r>
          </a:p>
          <a:p>
            <a:r>
              <a:rPr lang="en-US" dirty="0" smtClean="0"/>
              <a:t>touch: create an empty file</a:t>
            </a:r>
          </a:p>
          <a:p>
            <a:r>
              <a:rPr lang="en-US" dirty="0" smtClean="0"/>
              <a:t>zip: create a </a:t>
            </a:r>
            <a:r>
              <a:rPr lang="en-US" dirty="0" err="1" smtClean="0"/>
              <a:t>zipe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.: current directory</a:t>
            </a:r>
          </a:p>
          <a:p>
            <a:r>
              <a:rPr lang="en-US" dirty="0" smtClean="0"/>
              <a:t>..: parent directory</a:t>
            </a:r>
          </a:p>
          <a:p>
            <a:r>
              <a:rPr lang="en-US" dirty="0"/>
              <a:t>[tab]: autocomplete</a:t>
            </a:r>
          </a:p>
          <a:p>
            <a:r>
              <a:rPr lang="en-US" dirty="0" smtClean="0"/>
              <a:t>[↑]: previously entered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7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Encoding: Morse Code</a:t>
            </a:r>
          </a:p>
        </p:txBody>
      </p:sp>
      <p:pic>
        <p:nvPicPr>
          <p:cNvPr id="2457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6075" y="1301750"/>
            <a:ext cx="3981450" cy="4794250"/>
          </a:xfrm>
          <a:noFill/>
        </p:spPr>
      </p:pic>
      <p:sp>
        <p:nvSpPr>
          <p:cNvPr id="5" name="Rectangle 4"/>
          <p:cNvSpPr/>
          <p:nvPr/>
        </p:nvSpPr>
        <p:spPr>
          <a:xfrm>
            <a:off x="2549525" y="6096000"/>
            <a:ext cx="465455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dirty="0">
                <a:latin typeface="+mj-lt"/>
                <a:ea typeface="+mn-ea"/>
                <a:cs typeface="+mn-cs"/>
                <a:hlinkClick r:id="rId4"/>
              </a:rPr>
              <a:t>http://en.wikipedia.org/wiki/Morse-code</a:t>
            </a:r>
            <a:r>
              <a:rPr lang="en-US" sz="1800" dirty="0">
                <a:latin typeface="+mj-lt"/>
                <a:ea typeface="+mn-ea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1800" dirty="0">
                <a:latin typeface="+mj-lt"/>
                <a:ea typeface="+mn-ea"/>
                <a:cs typeface="+mn-cs"/>
                <a:hlinkClick r:id="rId5"/>
              </a:rPr>
              <a:t>http://en.wikipedia.org/wiki/SOS</a:t>
            </a:r>
            <a:r>
              <a:rPr lang="en-US" sz="1800" dirty="0">
                <a:latin typeface="+mj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83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Computer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  <a:ea typeface="MS PGothic" charset="0"/>
              </a:rPr>
              <a:t>How does a computer encode information?</a:t>
            </a:r>
          </a:p>
          <a:p>
            <a:pPr eaLnBrk="1" hangingPunct="1"/>
            <a:r>
              <a:rPr lang="en-US" dirty="0">
                <a:latin typeface="+mj-lt"/>
                <a:ea typeface="MS PGothic" charset="0"/>
              </a:rPr>
              <a:t>Using 0s and 1s (bits)</a:t>
            </a:r>
          </a:p>
          <a:p>
            <a:pPr eaLnBrk="1" hangingPunct="1"/>
            <a:r>
              <a:rPr lang="en-US" dirty="0">
                <a:latin typeface="+mj-lt"/>
                <a:ea typeface="MS PGothic" charset="0"/>
              </a:rPr>
              <a:t>1 bit can convey 2 pieces of information: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1 or 0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true or false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on or off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left or right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328238" y="3442577"/>
            <a:ext cx="2358562" cy="3144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76" y="3442577"/>
            <a:ext cx="2358562" cy="31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28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Exploring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Raise your left hand for true, right hand for false: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8 / 2 = 4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How many pieces of information can be conveyed with 2 arms?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Multiple choice: the capital of NJ is…</a:t>
            </a:r>
            <a:br>
              <a:rPr lang="en-US" dirty="0">
                <a:latin typeface="+mj-lt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Left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Right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New York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Up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Down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Princeton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Down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Up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Trenton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Up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Up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Montclair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Down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Down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5913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457200" y="266805"/>
            <a:ext cx="82296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Exploring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236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Raise your left hand for true, right hand for false: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8 / 2 = 4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How many pieces of information can be conveyed with 2 arms?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Multiple choice: the capital of NJ is…</a:t>
            </a:r>
            <a:br>
              <a:rPr lang="en-US" dirty="0">
                <a:latin typeface="+mj-lt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Left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Right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New York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1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0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Princeton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0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1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Trenton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1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1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Montclair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0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0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161000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+mj-lt"/>
                <a:ea typeface="ＭＳ Ｐゴシック" charset="0"/>
                <a:cs typeface="ＭＳ Ｐゴシック" charset="0"/>
              </a:rPr>
              <a:t>How many pieces of information can be conveyed with 2 arms?</a:t>
            </a:r>
          </a:p>
          <a:p>
            <a:pPr algn="ctr"/>
            <a:endParaRPr lang="en-US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429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Binary Numbers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Digital information is represented and stored in memory using the </a:t>
            </a:r>
            <a:r>
              <a:rPr lang="en-US" sz="2400" i="1">
                <a:latin typeface="Arial" charset="0"/>
                <a:ea typeface="MS PGothic" charset="0"/>
              </a:rPr>
              <a:t>binary number system</a:t>
            </a:r>
            <a:r>
              <a:rPr lang="en-US" sz="2400">
                <a:latin typeface="Arial" charset="0"/>
                <a:ea typeface="MS PGothic" charset="0"/>
              </a:rPr>
              <a:t> (as opposed to decimal)</a:t>
            </a:r>
            <a:endParaRPr lang="en-US" sz="2400" i="1">
              <a:latin typeface="Arial" charset="0"/>
              <a:ea typeface="MS PGothic" charset="0"/>
            </a:endParaRP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A single binary digit (0 or 1) is called a </a:t>
            </a:r>
            <a:r>
              <a:rPr lang="en-US" sz="2400" i="1">
                <a:latin typeface="Arial" charset="0"/>
                <a:ea typeface="MS PGothic" charset="0"/>
              </a:rPr>
              <a:t>bit</a:t>
            </a: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Devices that store and move information are cheaper and more reliable if they have to represent only two states</a:t>
            </a: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A single bit can represent two possible states, like a light bulb that is either on (1) or off (0)</a:t>
            </a: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Permutations of bits are used to store values</a:t>
            </a:r>
          </a:p>
          <a:p>
            <a:pPr lvl="1" eaLnBrk="1" hangingPunct="1">
              <a:spcBef>
                <a:spcPct val="75000"/>
              </a:spcBef>
            </a:pPr>
            <a:r>
              <a:rPr lang="en-US" sz="2000">
                <a:latin typeface="Arial" charset="0"/>
                <a:ea typeface="MS PGothic" charset="0"/>
                <a:cs typeface="MS PGothic" charset="0"/>
              </a:rPr>
              <a:t>2 arms = 2 bits (up/down) = 4 possible combinations (permutations) = 4 pieces (bits)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86166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26986" y="0"/>
            <a:ext cx="5099053" cy="1143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Bit Permutations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17575" y="1371600"/>
            <a:ext cx="881063" cy="1265238"/>
            <a:chOff x="809" y="864"/>
            <a:chExt cx="555" cy="797"/>
          </a:xfrm>
        </p:grpSpPr>
        <p:sp>
          <p:nvSpPr>
            <p:cNvPr id="32788" name="Rectangle 4"/>
            <p:cNvSpPr>
              <a:spLocks noChangeArrowheads="1"/>
            </p:cNvSpPr>
            <p:nvPr/>
          </p:nvSpPr>
          <p:spPr bwMode="auto">
            <a:xfrm>
              <a:off x="809" y="864"/>
              <a:ext cx="5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1 bit</a:t>
              </a:r>
            </a:p>
          </p:txBody>
        </p:sp>
        <p:sp>
          <p:nvSpPr>
            <p:cNvPr id="32789" name="Text Box 5"/>
            <p:cNvSpPr txBox="1">
              <a:spLocks noChangeArrowheads="1"/>
            </p:cNvSpPr>
            <p:nvPr/>
          </p:nvSpPr>
          <p:spPr bwMode="auto">
            <a:xfrm>
              <a:off x="939" y="1143"/>
              <a:ext cx="24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0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1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387600" y="1371600"/>
            <a:ext cx="1036638" cy="1995488"/>
            <a:chOff x="1735" y="864"/>
            <a:chExt cx="653" cy="1257"/>
          </a:xfrm>
        </p:grpSpPr>
        <p:sp>
          <p:nvSpPr>
            <p:cNvPr id="32786" name="Rectangle 7"/>
            <p:cNvSpPr>
              <a:spLocks noChangeArrowheads="1"/>
            </p:cNvSpPr>
            <p:nvPr/>
          </p:nvSpPr>
          <p:spPr bwMode="auto">
            <a:xfrm>
              <a:off x="1735" y="864"/>
              <a:ext cx="6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2 bits</a:t>
              </a:r>
            </a:p>
          </p:txBody>
        </p:sp>
        <p:sp>
          <p:nvSpPr>
            <p:cNvPr id="32787" name="Text Box 8"/>
            <p:cNvSpPr txBox="1">
              <a:spLocks noChangeArrowheads="1"/>
            </p:cNvSpPr>
            <p:nvPr/>
          </p:nvSpPr>
          <p:spPr bwMode="auto">
            <a:xfrm>
              <a:off x="1854" y="1143"/>
              <a:ext cx="372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00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01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10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11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976692" y="1371600"/>
            <a:ext cx="1036638" cy="3455988"/>
            <a:chOff x="2736" y="864"/>
            <a:chExt cx="653" cy="2177"/>
          </a:xfrm>
        </p:grpSpPr>
        <p:sp>
          <p:nvSpPr>
            <p:cNvPr id="32784" name="Rectangle 10"/>
            <p:cNvSpPr>
              <a:spLocks noChangeArrowheads="1"/>
            </p:cNvSpPr>
            <p:nvPr/>
          </p:nvSpPr>
          <p:spPr bwMode="auto">
            <a:xfrm>
              <a:off x="2736" y="864"/>
              <a:ext cx="6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3 bits</a:t>
              </a:r>
            </a:p>
          </p:txBody>
        </p:sp>
        <p:sp>
          <p:nvSpPr>
            <p:cNvPr id="32785" name="Text Box 11"/>
            <p:cNvSpPr txBox="1">
              <a:spLocks noChangeArrowheads="1"/>
            </p:cNvSpPr>
            <p:nvPr/>
          </p:nvSpPr>
          <p:spPr bwMode="auto">
            <a:xfrm>
              <a:off x="2807" y="1143"/>
              <a:ext cx="500" cy="1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000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001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010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011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100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101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110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111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556253" y="1371600"/>
            <a:ext cx="2063751" cy="3455988"/>
            <a:chOff x="3731" y="864"/>
            <a:chExt cx="1300" cy="2177"/>
          </a:xfrm>
        </p:grpSpPr>
        <p:sp>
          <p:nvSpPr>
            <p:cNvPr id="32780" name="Rectangle 13"/>
            <p:cNvSpPr>
              <a:spLocks noChangeArrowheads="1"/>
            </p:cNvSpPr>
            <p:nvPr/>
          </p:nvSpPr>
          <p:spPr bwMode="auto">
            <a:xfrm>
              <a:off x="4043" y="864"/>
              <a:ext cx="6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4 bits</a:t>
              </a:r>
            </a:p>
          </p:txBody>
        </p:sp>
        <p:grpSp>
          <p:nvGrpSpPr>
            <p:cNvPr id="32781" name="Group 14"/>
            <p:cNvGrpSpPr>
              <a:grpSpLocks/>
            </p:cNvGrpSpPr>
            <p:nvPr/>
          </p:nvGrpSpPr>
          <p:grpSpPr bwMode="auto">
            <a:xfrm>
              <a:off x="3731" y="1143"/>
              <a:ext cx="1300" cy="1898"/>
              <a:chOff x="3936" y="1442"/>
              <a:chExt cx="1300" cy="1898"/>
            </a:xfrm>
          </p:grpSpPr>
          <p:sp>
            <p:nvSpPr>
              <p:cNvPr id="32782" name="Text Box 15"/>
              <p:cNvSpPr txBox="1">
                <a:spLocks noChangeArrowheads="1"/>
              </p:cNvSpPr>
              <p:nvPr/>
            </p:nvSpPr>
            <p:spPr bwMode="auto">
              <a:xfrm>
                <a:off x="3936" y="1442"/>
                <a:ext cx="628" cy="1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0011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0111</a:t>
                </a:r>
              </a:p>
            </p:txBody>
          </p:sp>
          <p:sp>
            <p:nvSpPr>
              <p:cNvPr id="32783" name="Text Box 16"/>
              <p:cNvSpPr txBox="1">
                <a:spLocks noChangeArrowheads="1"/>
              </p:cNvSpPr>
              <p:nvPr/>
            </p:nvSpPr>
            <p:spPr bwMode="auto">
              <a:xfrm>
                <a:off x="4608" y="1442"/>
                <a:ext cx="628" cy="1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1011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1111</a:t>
                </a:r>
              </a:p>
            </p:txBody>
          </p:sp>
        </p:grpSp>
      </p:grp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676275" y="4876800"/>
            <a:ext cx="80105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8000"/>
                </a:solidFill>
                <a:latin typeface="Arial Unicode MS" charset="0"/>
                <a:cs typeface="Arial" charset="0"/>
              </a:rPr>
              <a:t>Each additional bit doubles the number of possible permutations</a:t>
            </a:r>
            <a:br>
              <a:rPr lang="en-US" sz="2000">
                <a:solidFill>
                  <a:srgbClr val="008000"/>
                </a:solidFill>
                <a:latin typeface="Arial Unicode MS" charset="0"/>
                <a:cs typeface="Arial" charset="0"/>
              </a:rPr>
            </a:br>
            <a:endParaRPr lang="en-US" sz="2000">
              <a:solidFill>
                <a:srgbClr val="008000"/>
              </a:solidFill>
              <a:latin typeface="Arial Unicode MS" charset="0"/>
              <a:cs typeface="Arial" charset="0"/>
            </a:endParaRPr>
          </a:p>
          <a:p>
            <a:pPr eaLnBrk="1" hangingPunct="1"/>
            <a:r>
              <a:rPr lang="en-US" sz="2000">
                <a:solidFill>
                  <a:srgbClr val="008000"/>
                </a:solidFill>
                <a:latin typeface="Arial Unicode MS" charset="0"/>
                <a:cs typeface="Arial" charset="0"/>
              </a:rPr>
              <a:t>How many pieces of information (permutations) can you communicate with 1 hand (5 fingers)?</a:t>
            </a:r>
          </a:p>
          <a:p>
            <a:pPr eaLnBrk="1" hangingPunct="1"/>
            <a:endParaRPr lang="en-US" sz="2000">
              <a:solidFill>
                <a:srgbClr val="008000"/>
              </a:solidFill>
              <a:latin typeface="Arial Unicode MS" charset="0"/>
              <a:cs typeface="Arial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5556253" y="339864"/>
            <a:ext cx="3218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571E"/>
                </a:solidFill>
                <a:latin typeface="Arial Unicode MS" charset="0"/>
                <a:cs typeface="Arial" charset="0"/>
              </a:rPr>
              <a:t># Permutations </a:t>
            </a:r>
            <a:r>
              <a:rPr lang="en-US" sz="2000" dirty="0" smtClean="0">
                <a:solidFill>
                  <a:srgbClr val="FF571E"/>
                </a:solidFill>
                <a:latin typeface="Arial Unicode MS" charset="0"/>
                <a:cs typeface="Arial" charset="0"/>
              </a:rPr>
              <a:t/>
            </a:r>
            <a:br>
              <a:rPr lang="en-US" sz="2000" dirty="0" smtClean="0">
                <a:solidFill>
                  <a:srgbClr val="FF571E"/>
                </a:solidFill>
                <a:latin typeface="Arial Unicode MS" charset="0"/>
                <a:cs typeface="Arial" charset="0"/>
              </a:rPr>
            </a:br>
            <a:r>
              <a:rPr lang="en-US" sz="2000" dirty="0" smtClean="0">
                <a:solidFill>
                  <a:srgbClr val="FF571E"/>
                </a:solidFill>
                <a:latin typeface="Arial Unicode MS" charset="0"/>
                <a:cs typeface="Arial" charset="0"/>
              </a:rPr>
              <a:t>(</a:t>
            </a:r>
            <a:r>
              <a:rPr lang="en-US" sz="2000" dirty="0">
                <a:solidFill>
                  <a:srgbClr val="FF571E"/>
                </a:solidFill>
                <a:latin typeface="Arial Unicode MS" charset="0"/>
                <a:cs typeface="Arial" charset="0"/>
              </a:rPr>
              <a:t>pieces of information):</a:t>
            </a: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1143000" y="1047750"/>
            <a:ext cx="38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2</a:t>
            </a: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2667000" y="10668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4</a:t>
            </a:r>
          </a:p>
        </p:txBody>
      </p:sp>
      <p:sp>
        <p:nvSpPr>
          <p:cNvPr id="26" name="Text Box 17"/>
          <p:cNvSpPr txBox="1">
            <a:spLocks noChangeArrowheads="1"/>
          </p:cNvSpPr>
          <p:nvPr/>
        </p:nvSpPr>
        <p:spPr bwMode="auto">
          <a:xfrm>
            <a:off x="4191000" y="10668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8</a:t>
            </a:r>
          </a:p>
        </p:txBody>
      </p:sp>
      <p:sp>
        <p:nvSpPr>
          <p:cNvPr id="27" name="Text Box 17"/>
          <p:cNvSpPr txBox="1">
            <a:spLocks noChangeArrowheads="1"/>
          </p:cNvSpPr>
          <p:nvPr/>
        </p:nvSpPr>
        <p:spPr bwMode="auto">
          <a:xfrm>
            <a:off x="6324600" y="10668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5897024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5" grpId="0" build="p" autoUpdateAnimBg="0"/>
      <p:bldP spid="20" grpId="0" autoUpdateAnimBg="0"/>
      <p:bldP spid="22" grpId="0" autoUpdateAnimBg="0"/>
      <p:bldP spid="23" grpId="0" autoUpdateAnimBg="0"/>
      <p:bldP spid="26" grpId="0" autoUpdateAnimBg="0"/>
      <p:bldP spid="27" grpId="0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6114</TotalTime>
  <Words>1543</Words>
  <Application>Microsoft Macintosh PowerPoint</Application>
  <PresentationFormat>On-screen Show (4:3)</PresentationFormat>
  <Paragraphs>282</Paragraphs>
  <Slides>33</Slides>
  <Notes>24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Introduction to Hardware &amp; the UNIX Command Line Interface</vt:lpstr>
      <vt:lpstr>How does a computer work? Introduction to computer hardware</vt:lpstr>
      <vt:lpstr>Encoding Information</vt:lpstr>
      <vt:lpstr>Encoding: Morse Code</vt:lpstr>
      <vt:lpstr>Computer Encoding</vt:lpstr>
      <vt:lpstr>Exploring Bits</vt:lpstr>
      <vt:lpstr>Exploring Bits</vt:lpstr>
      <vt:lpstr>Binary Numbers</vt:lpstr>
      <vt:lpstr>Bit Permutations</vt:lpstr>
      <vt:lpstr>Bit Permutations</vt:lpstr>
      <vt:lpstr>Bit Permutations</vt:lpstr>
      <vt:lpstr>Quick Check</vt:lpstr>
      <vt:lpstr>Binary Conversions</vt:lpstr>
      <vt:lpstr>Digital Information</vt:lpstr>
      <vt:lpstr>Representing Text Digitally</vt:lpstr>
      <vt:lpstr>ASCII</vt:lpstr>
      <vt:lpstr>Analog Information</vt:lpstr>
      <vt:lpstr>Sampling</vt:lpstr>
      <vt:lpstr>Storing Bits in Memory</vt:lpstr>
      <vt:lpstr>There are 10 types of people in the world: those that understand binary, and those who don’t</vt:lpstr>
      <vt:lpstr>Computer Hardware Components</vt:lpstr>
      <vt:lpstr>PowerPoint Presentation</vt:lpstr>
      <vt:lpstr>PowerPoint Presentation</vt:lpstr>
      <vt:lpstr>Motherboard</vt:lpstr>
      <vt:lpstr>Processor (aka CPU)</vt:lpstr>
      <vt:lpstr>Memory</vt:lpstr>
      <vt:lpstr>Hard drive</vt:lpstr>
      <vt:lpstr>What is UNIX?</vt:lpstr>
      <vt:lpstr>Why UNIX?</vt:lpstr>
      <vt:lpstr>My UNIX Experience</vt:lpstr>
      <vt:lpstr>In this class, we’ll use UNIX to develop our python programs.</vt:lpstr>
      <vt:lpstr>DEMO TIME</vt:lpstr>
      <vt:lpstr>Basic UNIX commands</vt:lpstr>
    </vt:vector>
  </TitlesOfParts>
  <Company>Montclair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CSCI350:  Net-centric Computing </dc:title>
  <dc:creator>Emily Hill</dc:creator>
  <cp:lastModifiedBy>Emily Hill</cp:lastModifiedBy>
  <cp:revision>89</cp:revision>
  <dcterms:created xsi:type="dcterms:W3CDTF">2014-09-01T19:57:09Z</dcterms:created>
  <dcterms:modified xsi:type="dcterms:W3CDTF">2015-01-30T17:10:03Z</dcterms:modified>
</cp:coreProperties>
</file>